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7"/>
  </p:notesMasterIdLst>
  <p:sldIdLst>
    <p:sldId id="375" r:id="rId3"/>
    <p:sldId id="449" r:id="rId4"/>
    <p:sldId id="406" r:id="rId5"/>
    <p:sldId id="407" r:id="rId6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DC9DC"/>
    <a:srgbClr val="EEF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88" autoAdjust="0"/>
  </p:normalViewPr>
  <p:slideViewPr>
    <p:cSldViewPr>
      <p:cViewPr>
        <p:scale>
          <a:sx n="77" d="100"/>
          <a:sy n="77" d="100"/>
        </p:scale>
        <p:origin x="-173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97084504734879"/>
          <c:y val="8.0563683614733483E-2"/>
          <c:w val="0.8765823208398531"/>
          <c:h val="0.56452880463190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ФТЛ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2.8398445370476741E-2"/>
                  <c:y val="-2.320648582906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914480311980325E-2"/>
                  <c:y val="-2.3210140393757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1982529248164E-2"/>
                  <c:y val="-2.127236626978149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  <c:pt idx="5">
                  <c:v>2017-18</c:v>
                </c:pt>
                <c:pt idx="6">
                  <c:v>2018-19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57</c:v>
                </c:pt>
                <c:pt idx="1">
                  <c:v>79</c:v>
                </c:pt>
                <c:pt idx="2">
                  <c:v>87</c:v>
                </c:pt>
                <c:pt idx="3">
                  <c:v>88</c:v>
                </c:pt>
                <c:pt idx="4">
                  <c:v>123</c:v>
                </c:pt>
                <c:pt idx="5">
                  <c:v>150</c:v>
                </c:pt>
                <c:pt idx="6">
                  <c:v>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3427712"/>
        <c:axId val="173437696"/>
        <c:axId val="0"/>
      </c:bar3DChart>
      <c:catAx>
        <c:axId val="173427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73437696"/>
        <c:crosses val="autoZero"/>
        <c:auto val="1"/>
        <c:lblAlgn val="ctr"/>
        <c:lblOffset val="100"/>
        <c:noMultiLvlLbl val="0"/>
      </c:catAx>
      <c:valAx>
        <c:axId val="173437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3427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5DB77-E743-4F2D-A1AB-C45FF0D2AF07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1" y="4715154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04968-7645-424E-A79D-792468DDD5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91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55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48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116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8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83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77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26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046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97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58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05A6C3-7DC5-4010-8907-163F0DE17AA3}" type="slidenum">
              <a:rPr lang="ru-RU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24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66800" y="3810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823912C-35B3-4805-81A7-2198ED6E9741}" type="slidenum">
              <a:rPr lang="ru-RU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6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87EF-DA5B-4232-A36B-C3062E8F043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3CFF-BDE2-4763-9E81-19A722BAE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2CDF7C-BC82-4F21-9D9A-5078EDCC65E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17.01.2019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91CB93-D708-445F-8177-2837E5AF191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80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275" y="404664"/>
            <a:ext cx="8892480" cy="9144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Призовые места школьников на муниципальном этапе Всероссийской </a:t>
            </a:r>
            <a:r>
              <a:rPr lang="ru-RU" b="1" dirty="0" smtClean="0">
                <a:solidFill>
                  <a:srgbClr val="FF0000"/>
                </a:solidFill>
              </a:rPr>
              <a:t>олимпиады</a:t>
            </a:r>
            <a:endParaRPr lang="ru-RU" sz="16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39728480"/>
              </p:ext>
            </p:extLst>
          </p:nvPr>
        </p:nvGraphicFramePr>
        <p:xfrm>
          <a:off x="755576" y="1412776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84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0"/>
            <a:ext cx="8892480" cy="54868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Неофициальные «командные» результаты </a:t>
            </a:r>
            <a:r>
              <a:rPr lang="ru-RU" b="1" dirty="0">
                <a:solidFill>
                  <a:srgbClr val="FF0000"/>
                </a:solidFill>
              </a:rPr>
              <a:t>Ф</a:t>
            </a:r>
            <a:r>
              <a:rPr lang="ru-RU" b="1" dirty="0" smtClean="0">
                <a:solidFill>
                  <a:srgbClr val="FF0000"/>
                </a:solidFill>
              </a:rPr>
              <a:t>ТЛ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 предметам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35706"/>
              </p:ext>
            </p:extLst>
          </p:nvPr>
        </p:nvGraphicFramePr>
        <p:xfrm>
          <a:off x="467544" y="620685"/>
          <a:ext cx="8136904" cy="5966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16291"/>
                <a:gridCol w="2880320"/>
              </a:tblGrid>
              <a:tr h="2880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Предмет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</a:t>
                      </a:r>
                      <a:r>
                        <a:rPr lang="ru-RU" sz="1400" baseline="0" dirty="0" smtClean="0"/>
                        <a:t> дипломов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Место</a:t>
                      </a:r>
                      <a:r>
                        <a:rPr lang="ru-RU" sz="1400" baseline="0" dirty="0" smtClean="0"/>
                        <a:t> среди школ города</a:t>
                      </a:r>
                      <a:endParaRPr lang="ru-RU" sz="1400" dirty="0"/>
                    </a:p>
                  </a:txBody>
                  <a:tcPr/>
                </a:tc>
              </a:tr>
              <a:tr h="127251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Математика 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48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</a:t>
                      </a:r>
                      <a:endParaRPr lang="ru-RU" sz="13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Английский</a:t>
                      </a:r>
                      <a:r>
                        <a:rPr lang="ru-RU" sz="1350" baseline="0" dirty="0" smtClean="0"/>
                        <a:t> язык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19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</a:t>
                      </a:r>
                      <a:endParaRPr lang="ru-RU" sz="1350" dirty="0"/>
                    </a:p>
                  </a:txBody>
                  <a:tcPr/>
                </a:tc>
              </a:tr>
              <a:tr h="124195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Физика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11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</a:t>
                      </a:r>
                      <a:endParaRPr lang="ru-RU" sz="1350" dirty="0"/>
                    </a:p>
                  </a:txBody>
                  <a:tcPr/>
                </a:tc>
              </a:tr>
              <a:tr h="121139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Информатика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10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1-2</a:t>
                      </a:r>
                      <a:endParaRPr lang="ru-RU" sz="1350" dirty="0"/>
                    </a:p>
                  </a:txBody>
                  <a:tcPr/>
                </a:tc>
              </a:tr>
              <a:tr h="119611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ОБЖ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10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</a:t>
                      </a:r>
                      <a:endParaRPr lang="ru-RU" sz="1350" dirty="0"/>
                    </a:p>
                  </a:txBody>
                  <a:tcPr/>
                </a:tc>
              </a:tr>
              <a:tr h="118083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Литература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9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3</a:t>
                      </a:r>
                      <a:endParaRPr lang="ru-RU" sz="13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Экономика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8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</a:t>
                      </a:r>
                      <a:endParaRPr lang="ru-RU" sz="13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Русский язык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7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</a:t>
                      </a:r>
                      <a:endParaRPr lang="ru-RU" sz="13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Астрономия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6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</a:t>
                      </a:r>
                      <a:endParaRPr lang="ru-RU" sz="13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География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6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</a:t>
                      </a:r>
                      <a:endParaRPr lang="ru-RU" sz="1350" dirty="0"/>
                    </a:p>
                  </a:txBody>
                  <a:tcPr/>
                </a:tc>
              </a:tr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Право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5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</a:t>
                      </a:r>
                      <a:endParaRPr lang="ru-RU" sz="1350" dirty="0"/>
                    </a:p>
                  </a:txBody>
                  <a:tcPr/>
                </a:tc>
              </a:tr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Политехническая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6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4-5</a:t>
                      </a:r>
                      <a:endParaRPr lang="ru-RU" sz="13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Обществознание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5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2</a:t>
                      </a:r>
                      <a:endParaRPr lang="ru-RU" sz="13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Химия 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5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</a:t>
                      </a:r>
                      <a:endParaRPr lang="ru-RU" sz="13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Биология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4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3</a:t>
                      </a:r>
                      <a:endParaRPr lang="ru-RU" sz="13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Экология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4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</a:t>
                      </a:r>
                      <a:endParaRPr lang="ru-RU" sz="1350" dirty="0"/>
                    </a:p>
                  </a:txBody>
                  <a:tcPr/>
                </a:tc>
              </a:tr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История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3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3</a:t>
                      </a:r>
                      <a:endParaRPr lang="ru-RU" sz="1350" dirty="0"/>
                    </a:p>
                  </a:txBody>
                  <a:tcPr/>
                </a:tc>
              </a:tr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Якутский язык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3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1-2</a:t>
                      </a:r>
                      <a:endParaRPr lang="ru-RU" sz="1350" dirty="0"/>
                    </a:p>
                  </a:txBody>
                  <a:tcPr/>
                </a:tc>
              </a:tr>
              <a:tr h="312217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Технология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3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 smtClean="0"/>
                        <a:t>3</a:t>
                      </a:r>
                      <a:endParaRPr lang="ru-RU" sz="13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1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0" y="116632"/>
            <a:ext cx="8788112" cy="4234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FF0000"/>
                </a:solidFill>
              </a:rPr>
              <a:t> Наиболее результативные участники муниципального этапа </a:t>
            </a:r>
            <a:r>
              <a:rPr lang="ru-RU" sz="2800" dirty="0" err="1" smtClean="0">
                <a:solidFill>
                  <a:srgbClr val="FF0000"/>
                </a:solidFill>
              </a:rPr>
              <a:t>ВсОШ</a:t>
            </a:r>
            <a:r>
              <a:rPr lang="ru-RU" sz="2800" dirty="0" smtClean="0">
                <a:solidFill>
                  <a:srgbClr val="FF0000"/>
                </a:solidFill>
              </a:rPr>
              <a:t> и ГОШ РС(Я) </a:t>
            </a:r>
            <a:r>
              <a:rPr lang="ru-RU" sz="2400" i="1" dirty="0" smtClean="0">
                <a:solidFill>
                  <a:prstClr val="black"/>
                </a:solidFill>
              </a:rPr>
              <a:t>(</a:t>
            </a:r>
            <a:r>
              <a:rPr lang="ru-RU" sz="2000" i="1" dirty="0" smtClean="0">
                <a:solidFill>
                  <a:prstClr val="black"/>
                </a:solidFill>
              </a:rPr>
              <a:t>3 и более призовых мест</a:t>
            </a:r>
            <a:r>
              <a:rPr lang="ru-RU" sz="2400" i="1" dirty="0" smtClean="0">
                <a:solidFill>
                  <a:prstClr val="black"/>
                </a:solidFill>
              </a:rPr>
              <a:t>)</a:t>
            </a:r>
            <a:endParaRPr lang="ru-RU" sz="2400" i="1" dirty="0">
              <a:solidFill>
                <a:prstClr val="black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803394"/>
              </p:ext>
            </p:extLst>
          </p:nvPr>
        </p:nvGraphicFramePr>
        <p:xfrm>
          <a:off x="251520" y="764704"/>
          <a:ext cx="8784976" cy="5958840"/>
        </p:xfrm>
        <a:graphic>
          <a:graphicData uri="http://schemas.openxmlformats.org/drawingml/2006/table">
            <a:tbl>
              <a:tblPr/>
              <a:tblGrid>
                <a:gridCol w="2000274"/>
                <a:gridCol w="880046"/>
                <a:gridCol w="1658764"/>
                <a:gridCol w="4245892"/>
              </a:tblGrid>
              <a:tr h="200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Ф.И.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</a:t>
                      </a:r>
                      <a:r>
                        <a:rPr lang="ru-RU" sz="17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ПМ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Призовые</a:t>
                      </a:r>
                      <a:r>
                        <a:rPr lang="ru-RU" sz="17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места по предметам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Дручук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Георгий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9б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Обществознание,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математика, русский язык, английский язык, география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Захаров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700" baseline="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Айтал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Физика,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математика,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информатика, английский язык</a:t>
                      </a: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Тортакова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Ангелина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10б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Обществознание, математика,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английский язык, право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Кузьминов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Александр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Физика, математика,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информатика, астрономия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Жергин</a:t>
                      </a: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Михаил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Физика, математика, информатика, </a:t>
                      </a:r>
                      <a:r>
                        <a:rPr lang="ru-RU" sz="17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политех</a:t>
                      </a: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Захарова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Инна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Русский язык,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математика, история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Павловский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Владислав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Математика,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информатика, астрономия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Константинова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Света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8а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История,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русский язык, химия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Парфенов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Данил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8а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Обществознание,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география, экономика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Марков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Марсель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8а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Физика, химия,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экономика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Николаева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Ева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9б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Право, литература, английский язык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Владимирцева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Наташа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Математика,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физика, экономика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Охлопкова </a:t>
                      </a:r>
                      <a:r>
                        <a:rPr lang="ru-RU" sz="17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Санаайа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Математика, русский язык,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700" baseline="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политех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Сивцев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700" baseline="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Дьулустан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Математика, география, </a:t>
                      </a:r>
                      <a:r>
                        <a:rPr lang="ru-RU" sz="17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политех</a:t>
                      </a: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Иванова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700" baseline="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Айыллаана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11б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История,</a:t>
                      </a:r>
                      <a:r>
                        <a:rPr lang="ru-RU" sz="17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обществознание, МХК</a:t>
                      </a:r>
                      <a:endParaRPr lang="ru-RU" sz="17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0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0" y="116632"/>
            <a:ext cx="8788112" cy="4234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FF0000"/>
                </a:solidFill>
              </a:rPr>
              <a:t> Наиболее результативные участники муниципального этапа </a:t>
            </a:r>
            <a:r>
              <a:rPr lang="ru-RU" sz="2800" dirty="0" err="1" smtClean="0">
                <a:solidFill>
                  <a:srgbClr val="FF0000"/>
                </a:solidFill>
              </a:rPr>
              <a:t>ВсОШ</a:t>
            </a:r>
            <a:r>
              <a:rPr lang="ru-RU" sz="2800" dirty="0" smtClean="0">
                <a:solidFill>
                  <a:srgbClr val="FF0000"/>
                </a:solidFill>
              </a:rPr>
              <a:t> и ГОШ РС(Я) </a:t>
            </a:r>
            <a:r>
              <a:rPr lang="ru-RU" sz="2400" i="1" dirty="0" smtClean="0">
                <a:solidFill>
                  <a:prstClr val="black"/>
                </a:solidFill>
              </a:rPr>
              <a:t>(</a:t>
            </a:r>
            <a:r>
              <a:rPr lang="ru-RU" sz="2000" i="1" dirty="0">
                <a:solidFill>
                  <a:prstClr val="black"/>
                </a:solidFill>
              </a:rPr>
              <a:t>2</a:t>
            </a:r>
            <a:r>
              <a:rPr lang="ru-RU" sz="2000" i="1" dirty="0" smtClean="0">
                <a:solidFill>
                  <a:prstClr val="black"/>
                </a:solidFill>
              </a:rPr>
              <a:t> призовых места</a:t>
            </a:r>
            <a:r>
              <a:rPr lang="ru-RU" sz="2400" i="1" dirty="0" smtClean="0">
                <a:solidFill>
                  <a:prstClr val="black"/>
                </a:solidFill>
              </a:rPr>
              <a:t>)</a:t>
            </a:r>
            <a:endParaRPr lang="ru-RU" sz="2400" i="1" dirty="0">
              <a:solidFill>
                <a:prstClr val="black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217514"/>
              </p:ext>
            </p:extLst>
          </p:nvPr>
        </p:nvGraphicFramePr>
        <p:xfrm>
          <a:off x="107504" y="836712"/>
          <a:ext cx="2736304" cy="3154680"/>
        </p:xfrm>
        <a:graphic>
          <a:graphicData uri="http://schemas.openxmlformats.org/drawingml/2006/table">
            <a:tbl>
              <a:tblPr/>
              <a:tblGrid>
                <a:gridCol w="2016224"/>
                <a:gridCol w="720080"/>
              </a:tblGrid>
              <a:tr h="200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Ф.И.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Аникин</a:t>
                      </a:r>
                      <a:r>
                        <a:rPr lang="ru-RU" sz="18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Максим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Белоусов Иван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Борисов Дима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7б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Матвеева Лиза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7б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Буштаев</a:t>
                      </a: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Илья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8а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Васильев Дима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8а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Румянцев Алексей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8а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Филиппов Артём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8б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Кулаковский Данил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8б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887937"/>
              </p:ext>
            </p:extLst>
          </p:nvPr>
        </p:nvGraphicFramePr>
        <p:xfrm>
          <a:off x="2987824" y="1772816"/>
          <a:ext cx="3024336" cy="4101084"/>
        </p:xfrm>
        <a:graphic>
          <a:graphicData uri="http://schemas.openxmlformats.org/drawingml/2006/table">
            <a:tbl>
              <a:tblPr/>
              <a:tblGrid>
                <a:gridCol w="2232248"/>
                <a:gridCol w="792088"/>
              </a:tblGrid>
              <a:tr h="200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Ф.И.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Михайлов Байдам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Чомчоев</a:t>
                      </a:r>
                      <a:r>
                        <a:rPr lang="ru-RU" sz="18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Андрей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Кычкин</a:t>
                      </a:r>
                      <a:r>
                        <a:rPr lang="ru-RU" sz="18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Роберт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9б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Родионова Наташа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9б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Соловьев</a:t>
                      </a:r>
                      <a:r>
                        <a:rPr lang="ru-RU" sz="18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Артём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9б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Тухватуллина</a:t>
                      </a: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Вероника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9б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Хуанг</a:t>
                      </a: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Ян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9б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Антонов Толя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10а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Волков Вася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10а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Местникова</a:t>
                      </a: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Вика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10а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Михайлов Артём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10а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Петров Андрей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10а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969599"/>
              </p:ext>
            </p:extLst>
          </p:nvPr>
        </p:nvGraphicFramePr>
        <p:xfrm>
          <a:off x="6156176" y="3645024"/>
          <a:ext cx="2736304" cy="2523744"/>
        </p:xfrm>
        <a:graphic>
          <a:graphicData uri="http://schemas.openxmlformats.org/drawingml/2006/table">
            <a:tbl>
              <a:tblPr/>
              <a:tblGrid>
                <a:gridCol w="2016224"/>
                <a:gridCol w="720080"/>
              </a:tblGrid>
              <a:tr h="200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Ф.И.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Беляев Вова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Попова Оливия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Ошустанова</a:t>
                      </a: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Вер.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Христофоров </a:t>
                      </a:r>
                      <a:r>
                        <a:rPr lang="ru-RU" sz="18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Айсен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Шестакова</a:t>
                      </a:r>
                      <a:r>
                        <a:rPr lang="ru-RU" sz="18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Айта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Григорьева</a:t>
                      </a:r>
                      <a:r>
                        <a:rPr lang="ru-RU" sz="1800" baseline="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Кристина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11б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Никифорова </a:t>
                      </a:r>
                      <a:r>
                        <a:rPr lang="ru-RU" sz="1800" dirty="0" err="1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Аина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11б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31682" marR="3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18109</TotalTime>
  <Words>383</Words>
  <Application>Microsoft Office PowerPoint</Application>
  <PresentationFormat>Экран (4:3)</PresentationFormat>
  <Paragraphs>198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учебно-воспитательной работы 201-2013 у.г.</dc:title>
  <dc:creator>Ноутбук</dc:creator>
  <cp:lastModifiedBy>Леонид</cp:lastModifiedBy>
  <cp:revision>934</cp:revision>
  <cp:lastPrinted>2019-01-08T09:29:31Z</cp:lastPrinted>
  <dcterms:created xsi:type="dcterms:W3CDTF">2014-01-07T20:04:39Z</dcterms:created>
  <dcterms:modified xsi:type="dcterms:W3CDTF">2019-01-17T10:10:03Z</dcterms:modified>
</cp:coreProperties>
</file>